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9"/>
  </p:notesMasterIdLst>
  <p:sldIdLst>
    <p:sldId id="266" r:id="rId2"/>
    <p:sldId id="284" r:id="rId3"/>
    <p:sldId id="285" r:id="rId4"/>
    <p:sldId id="287" r:id="rId5"/>
    <p:sldId id="286" r:id="rId6"/>
    <p:sldId id="288" r:id="rId7"/>
    <p:sldId id="291" r:id="rId8"/>
    <p:sldId id="290" r:id="rId9"/>
    <p:sldId id="292" r:id="rId10"/>
    <p:sldId id="293" r:id="rId11"/>
    <p:sldId id="289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MLOps life-cycle, process and capabilities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029200"/>
            <a:ext cx="5121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Google's Practitioners guide to MLOps: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framework for continuous delivery and automation of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MLOps </a:t>
            </a:r>
            <a:r>
              <a:rPr lang="en-IN" dirty="0" smtClean="0"/>
              <a:t>lifecycle(2)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600201"/>
            <a:ext cx="10484339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ML development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concerns experimenting and developing a robust and reproducible model training procedure (training pipeline code),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consists of multiple tasks from data preparation and transformation to model training and evaluation</a:t>
            </a:r>
          </a:p>
          <a:p>
            <a:r>
              <a:rPr lang="en-US" dirty="0"/>
              <a:t>Training operationalization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concerns automating the process of packaging, testing, and deploying repeatable and reliable training pipelines</a:t>
            </a:r>
          </a:p>
          <a:p>
            <a:r>
              <a:rPr lang="en-US" dirty="0"/>
              <a:t>Continuous training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concerns repeatedly executing the training pipeline in response to new data or to code changes, or on a schedule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potentially with new training settings</a:t>
            </a:r>
          </a:p>
          <a:p>
            <a:r>
              <a:rPr lang="en-US" dirty="0"/>
              <a:t>Model deployment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concerns packaging, testing, and deploying a model to a serving environment for online experimentation and production serving</a:t>
            </a:r>
          </a:p>
          <a:p>
            <a:r>
              <a:rPr lang="en-US" dirty="0"/>
              <a:t>Prediction serving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about serving the model that is deployed in production for inference</a:t>
            </a:r>
          </a:p>
          <a:p>
            <a:r>
              <a:rPr lang="en-US" dirty="0"/>
              <a:t>Continuous monitoring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about monitoring the effectiveness and efficiency of a deployed model</a:t>
            </a:r>
          </a:p>
          <a:p>
            <a:r>
              <a:rPr lang="en-US" dirty="0"/>
              <a:t>Data and model management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central, cross-cutting function for governing ML artifacts to support auditability, traceability, and compliance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promote shareability, reusability, and discoverability of ML assets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processes can consist </a:t>
            </a:r>
            <a:r>
              <a:rPr lang="en-US" dirty="0" smtClean="0"/>
              <a:t>of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MLOps: An end-to-end workflow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simplified but canonical flow for how the MLOps processes interact with each other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5475"/>
            <a:ext cx="68199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MLOps: An end-to-end </a:t>
            </a:r>
            <a:r>
              <a:rPr lang="en-IN" dirty="0" smtClean="0"/>
              <a:t>workflow(2)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00599"/>
          </a:xfrm>
        </p:spPr>
        <p:txBody>
          <a:bodyPr>
            <a:normAutofit/>
          </a:bodyPr>
          <a:lstStyle/>
          <a:p>
            <a:r>
              <a:rPr lang="en-US" dirty="0"/>
              <a:t>1. The core activity during ML development phase is experimentation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data scientists and ML researchers prototype model architectures and training routines,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they create labeled datasets, and they use features and other reusable ML artifacts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 </a:t>
            </a:r>
            <a:r>
              <a:rPr lang="en-US" dirty="0"/>
              <a:t>primary output is a formalized training procedure,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includes data preprocessing, model architecture, and model training settings</a:t>
            </a:r>
          </a:p>
          <a:p>
            <a:endParaRPr lang="en-US" dirty="0"/>
          </a:p>
          <a:p>
            <a:r>
              <a:rPr lang="en-US" dirty="0"/>
              <a:t>2. If the ML system requires continuous training (repeated retraining of the model),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procedure is operationalized as a training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a CI/CD routine to build, test, and deploy the pipeline to the target execution environment</a:t>
            </a:r>
          </a:p>
          <a:p>
            <a:endParaRPr lang="en-US" dirty="0"/>
          </a:p>
          <a:p>
            <a:r>
              <a:rPr lang="en-US" dirty="0"/>
              <a:t>3. The continuous training pipeline is executed repeatedly based on retraining </a:t>
            </a:r>
            <a:r>
              <a:rPr lang="en-US" dirty="0" smtClean="0"/>
              <a:t>triggers produces </a:t>
            </a:r>
            <a:r>
              <a:rPr lang="en-US" dirty="0"/>
              <a:t>a model </a:t>
            </a:r>
            <a:r>
              <a:rPr lang="en-US" dirty="0" smtClean="0"/>
              <a:t>as </a:t>
            </a:r>
            <a:r>
              <a:rPr lang="en-US" dirty="0"/>
              <a:t>output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model is retrained as new data becomes available, or if model performance decay is detected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Other training artifacts and metadata that are produced by a training pipeline are also tracked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the pipeline produces a successful model candidate, that candidate is then tracked by the model management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process </a:t>
            </a:r>
            <a:r>
              <a:rPr lang="en-US" dirty="0"/>
              <a:t>as a registered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not a waterfall workflow that has to sequentially pass through all the processes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MLOps: An end-to-end </a:t>
            </a:r>
            <a:r>
              <a:rPr lang="en-IN" dirty="0" smtClean="0"/>
              <a:t>workflow(3)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/>
              <a:t>4. The registered model is annotated, reviewed, and approved for release and is then deployed to a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be relatively opaque if using a no-code solution,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involve building a custom CI/CD pipeline for progressive delivery</a:t>
            </a:r>
          </a:p>
          <a:p>
            <a:endParaRPr lang="en-US" dirty="0"/>
          </a:p>
          <a:p>
            <a:r>
              <a:rPr lang="en-US" dirty="0"/>
              <a:t>5. The deployed model serves predictions using the deployment pattern that is specified: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online</a:t>
            </a:r>
            <a:r>
              <a:rPr lang="en-US" dirty="0"/>
              <a:t>, batch, or streaming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serving runtime can generate model explanations and capture serving logs to be used by the continuous monitoring process</a:t>
            </a:r>
          </a:p>
          <a:p>
            <a:endParaRPr lang="en-US" dirty="0"/>
          </a:p>
          <a:p>
            <a:r>
              <a:rPr lang="en-US" dirty="0"/>
              <a:t>6. The continuous monitoring process monitors the model for predictive effectiveness and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primary concern </a:t>
            </a:r>
            <a:r>
              <a:rPr lang="en-US" dirty="0" smtClean="0"/>
              <a:t>is </a:t>
            </a:r>
            <a:r>
              <a:rPr lang="en-US" dirty="0"/>
              <a:t>detecting model decay—for example, data and concept drift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also be monitored for efficiency metrics like latency, throughput, hardware resource utilization, and execution errors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processes can be skipped, or the flow can repeat a given phase or a subsequence of the processes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705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capabilities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476261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effectively implement the key MLOps processes,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organizations need to establish a set of core technical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be provided by a single integrated ML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Alternatively, they can be created by combining vendor tools that each are best suited to particular tasks</a:t>
            </a:r>
          </a:p>
          <a:p>
            <a:endParaRPr lang="en-US" dirty="0"/>
          </a:p>
          <a:p>
            <a:r>
              <a:rPr lang="en-US" dirty="0"/>
              <a:t>In most cases, the processes are deployed in stages rather than all at once in a single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many organizations start by focusing on the processes for ML development, model deployment, and prediction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these organizations, continuous training and continuous monitoring might not be necessary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they are piloting a relatively small number of ML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core set of technical capabilities that are generally required for MLOps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632680"/>
            <a:ext cx="640079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 </a:t>
            </a:r>
            <a:r>
              <a:rPr lang="en-IN" dirty="0" smtClean="0"/>
              <a:t>capabilities(2)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Foundational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required in order to support any IT workload, such as a reliable, scalable, and secure compute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already </a:t>
            </a:r>
            <a:r>
              <a:rPr lang="en-US" dirty="0"/>
              <a:t>have investments in these capabilities and can benefit by taking advantage of them for </a:t>
            </a:r>
            <a:r>
              <a:rPr lang="en-US" dirty="0" smtClean="0"/>
              <a:t>ML </a:t>
            </a:r>
            <a:r>
              <a:rPr lang="en-US" dirty="0"/>
              <a:t>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span multiple clouds, or even operate partially on-premises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Ideally, this would include advanced capabilities such as specialized ML accelerators</a:t>
            </a:r>
          </a:p>
          <a:p>
            <a:endParaRPr lang="en-US" dirty="0"/>
          </a:p>
          <a:p>
            <a:r>
              <a:rPr lang="en-US" dirty="0"/>
              <a:t>Standardized configuration management and CI/CD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required to build, test, release, and operate software systems rapidly and reliably, including ML systems</a:t>
            </a:r>
          </a:p>
          <a:p>
            <a:endParaRPr lang="en-US" dirty="0"/>
          </a:p>
          <a:p>
            <a:r>
              <a:rPr lang="en-US" dirty="0"/>
              <a:t>MLOps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 experimentation, data processing, model training, model evaluation, model serving, online </a:t>
            </a:r>
            <a:r>
              <a:rPr lang="en-US" dirty="0" smtClean="0"/>
              <a:t>experimentation</a:t>
            </a:r>
            <a:r>
              <a:rPr lang="en-US" dirty="0"/>
              <a:t>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model </a:t>
            </a:r>
            <a:r>
              <a:rPr lang="en-US" dirty="0"/>
              <a:t>monitoring, ML </a:t>
            </a:r>
            <a:r>
              <a:rPr lang="en-US" dirty="0" smtClean="0"/>
              <a:t>pipeline, and </a:t>
            </a:r>
            <a:r>
              <a:rPr lang="en-US" dirty="0"/>
              <a:t>model registry</a:t>
            </a:r>
          </a:p>
          <a:p>
            <a:endParaRPr lang="en-US" dirty="0"/>
          </a:p>
          <a:p>
            <a:r>
              <a:rPr lang="en-US" dirty="0"/>
              <a:t>Cross-cutting capabilities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integration and interaction are an ML metadata and artifact repository and an ML dataset and feature repository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Foundational and ML Specific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Experimentation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Lets data scientists and ML researchers collaboratively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 exploratory data analysis,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prototype model architectures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implement training routines</a:t>
            </a:r>
          </a:p>
          <a:p>
            <a:endParaRPr lang="en-US" dirty="0"/>
          </a:p>
          <a:p>
            <a:r>
              <a:rPr lang="en-US" dirty="0"/>
              <a:t>An ML environment should also let them write modular, reusable, and testable source code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that </a:t>
            </a:r>
            <a:r>
              <a:rPr lang="en-US" dirty="0"/>
              <a:t>is version controlled</a:t>
            </a:r>
          </a:p>
          <a:p>
            <a:endParaRPr lang="en-US" dirty="0"/>
          </a:p>
          <a:p>
            <a:r>
              <a:rPr lang="en-US" dirty="0"/>
              <a:t>Key functionalities in experimentation: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notebook environments that are integrated with version control tools like </a:t>
            </a:r>
            <a:r>
              <a:rPr lang="en-US" dirty="0" err="1"/>
              <a:t>Git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 experiments, including information about the data, </a:t>
            </a:r>
            <a:r>
              <a:rPr lang="en-US" dirty="0" err="1"/>
              <a:t>hyperparameters</a:t>
            </a:r>
            <a:r>
              <a:rPr lang="en-US" dirty="0"/>
              <a:t>, and evaluation metrics for reproducibility and comparison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Analyze and visualize data and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exploring datasets, finding experiments, and reviewing implementations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Integrate with other data services and ML services in platform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9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Data processing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Allows to prepare and transform large amounts of data for ML at scale in ML development,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continuous training pipelines, and in prediction serving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interactive execution (for example, from notebooks) for quick experimentation and for long-running jobs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data connectors to a wide range of data sources and services, as well as data encoders and decoders for various data structures and formats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both rich and efficient data transformations and ML feature engineering for structured (tabular) and unstructured data (text, image, and so 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scalable batch and stream data processing for ML training and serving workloads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0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 Model training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3479" y="1538288"/>
            <a:ext cx="10688492" cy="4648199"/>
          </a:xfrm>
        </p:spPr>
        <p:txBody>
          <a:bodyPr/>
          <a:lstStyle/>
          <a:p>
            <a:r>
              <a:rPr lang="en-US" dirty="0"/>
              <a:t>Lets you efficiently and cost-effectively run powerful algorithms for training ML models</a:t>
            </a:r>
          </a:p>
          <a:p>
            <a:endParaRPr lang="en-US" dirty="0"/>
          </a:p>
          <a:p>
            <a:r>
              <a:rPr lang="en-US" dirty="0"/>
              <a:t>Model training should be able to scale with </a:t>
            </a:r>
            <a:r>
              <a:rPr lang="en-US" dirty="0" smtClean="0"/>
              <a:t>size </a:t>
            </a:r>
            <a:r>
              <a:rPr lang="en-US" dirty="0"/>
              <a:t>of both </a:t>
            </a:r>
            <a:r>
              <a:rPr lang="en-US" dirty="0" smtClean="0"/>
              <a:t>models </a:t>
            </a:r>
            <a:r>
              <a:rPr lang="en-US" dirty="0"/>
              <a:t>and </a:t>
            </a:r>
            <a:r>
              <a:rPr lang="en-US" dirty="0" smtClean="0"/>
              <a:t>datasets </a:t>
            </a:r>
            <a:r>
              <a:rPr lang="en-US" dirty="0"/>
              <a:t>that are used for training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common ML frameworks and support custom runtime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large-scale distributed training with different strategies for multiple GPUs and multiple workers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on-demand use of ML accelerators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efficient </a:t>
            </a:r>
            <a:r>
              <a:rPr lang="en-US" dirty="0" err="1"/>
              <a:t>hyperparameter</a:t>
            </a:r>
            <a:r>
              <a:rPr lang="en-US" dirty="0"/>
              <a:t> tuning and target optimization at scale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Ideally, provide built-in automated ML (</a:t>
            </a:r>
            <a:r>
              <a:rPr lang="en-US" dirty="0" err="1"/>
              <a:t>AutoML</a:t>
            </a:r>
            <a:r>
              <a:rPr lang="en-US" dirty="0"/>
              <a:t>) functionality,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including </a:t>
            </a:r>
            <a:r>
              <a:rPr lang="en-US" dirty="0"/>
              <a:t>automated feature selection and engineering as well as automated model architecture search and selection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9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Model 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Lets you assess the effectiveness of model,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interactively </a:t>
            </a:r>
            <a:r>
              <a:rPr lang="en-US" dirty="0"/>
              <a:t>during experimentation and automatically in production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 batch scoring of models on evaluation datasets at scale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Compute pre-defined or custom evaluation metrics for model on different slices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 trained-model predictive performance across different continuous-training executions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Visualize and compare performances of different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tools for what-if analysis and for identifying bias and fairness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model behavior interpretation using various explainable AI techniques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1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Cloud’s AI Adoption Framework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Google Cloud’s AI Adoption Framework provides guidance for technology leaders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who want to build an effective artificial intelligence (AI) capability in order to transform their business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covers AI challenges around people, data, technology, and process,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structured in six different themes: learn, lead, access, secure, scale, and automate</a:t>
            </a:r>
          </a:p>
          <a:p>
            <a:endParaRPr lang="en-US" dirty="0"/>
          </a:p>
          <a:p>
            <a:r>
              <a:rPr lang="en-US" dirty="0"/>
              <a:t>Scale concerns the extent to which use cloud managed ML services that scale with large amounts of data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and </a:t>
            </a:r>
            <a:r>
              <a:rPr lang="en-US" dirty="0"/>
              <a:t>large numbers of data processing and ML jobs, with reduced operational overhead</a:t>
            </a:r>
          </a:p>
          <a:p>
            <a:r>
              <a:rPr lang="en-US" dirty="0" smtClean="0"/>
              <a:t>Automate </a:t>
            </a:r>
            <a:r>
              <a:rPr lang="en-US" dirty="0"/>
              <a:t>concerns the extent to which able to deploy, execute, and operate technology for data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processing </a:t>
            </a:r>
            <a:r>
              <a:rPr lang="en-US" dirty="0"/>
              <a:t>and ML pipelines in production </a:t>
            </a:r>
            <a:r>
              <a:rPr lang="en-US" dirty="0" smtClean="0"/>
              <a:t>efficiently</a:t>
            </a:r>
            <a:r>
              <a:rPr lang="en-US" dirty="0"/>
              <a:t>, frequently, and reliably</a:t>
            </a:r>
          </a:p>
          <a:p>
            <a:endParaRPr lang="en-US" dirty="0"/>
          </a:p>
          <a:p>
            <a:r>
              <a:rPr lang="en-US" dirty="0"/>
              <a:t>Organizations can use the framework to identify gaps in building an integrated ML platform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 on the scale and automate themes from Google’s AI Adoption </a:t>
            </a:r>
            <a:r>
              <a:rPr lang="en-US" dirty="0" smtClean="0"/>
              <a:t>Framework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decision about whether (or to which degree) to adopt each of these processes and capabilities in your organization depends on your business context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you must determine the business value that the framework creates when compared to the cost of purchasing or building capabilities (for example, the cost in engineering hours)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Model serving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Lets you deploy and serve models in production environments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support for low-latency, near-real-time (online) prediction and high-throughput batch (offline)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built-in support for common ML serving frameworks and for custom runtime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composite prediction routines, where multiple models are invoked hierarchically or simultaneously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efficient use of ML inference accelerators with </a:t>
            </a:r>
            <a:r>
              <a:rPr lang="en-US" dirty="0" err="1"/>
              <a:t>autoscaling</a:t>
            </a:r>
            <a:r>
              <a:rPr lang="en-US" dirty="0"/>
              <a:t> to match spiky workloads and to balance cost with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logging of prediction serving requests and responses for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8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Online experimentation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Lets you understand how newly trained models perform in production settings compared to the current models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/>
              <a:t>you release the new model to production</a:t>
            </a:r>
          </a:p>
          <a:p>
            <a:r>
              <a:rPr lang="en-US" dirty="0"/>
              <a:t>For example, using a small subset of the serving population,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online experimentation to understand the impact that a new recommendation system has on click-</a:t>
            </a:r>
            <a:r>
              <a:rPr lang="en-US" dirty="0" err="1"/>
              <a:t>throughs</a:t>
            </a:r>
            <a:r>
              <a:rPr lang="en-US" dirty="0"/>
              <a:t> and on conversation rates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results of online experimentation should be integrated with the model registry capability to facilitate the decision about releasing the model to production</a:t>
            </a:r>
          </a:p>
          <a:p>
            <a:endParaRPr lang="en-US" dirty="0"/>
          </a:p>
          <a:p>
            <a:r>
              <a:rPr lang="en-US" dirty="0"/>
              <a:t>Online experimentation enhances the reliability of ML releases by helping in deciding to discard ill-performing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models </a:t>
            </a:r>
            <a:r>
              <a:rPr lang="en-US" dirty="0"/>
              <a:t>and to promote well-performing ones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canary and shadow deployments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traffic splitting and A/B tests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multi-armed bandit (MAB) tests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1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Model monitoring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Lets you track the efficiency and effectiveness of the deployed models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ensure predictive quality and business continuity</a:t>
            </a:r>
          </a:p>
          <a:p>
            <a:endParaRPr lang="en-US" dirty="0"/>
          </a:p>
          <a:p>
            <a:r>
              <a:rPr lang="en-US" dirty="0"/>
              <a:t>Informs if models are stale and need to be investigated and updated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 model efficiency metrics like latency and serving-resource utilization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Detect data skews, including schema anomalies and data and concept shifts and drifts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Integrate monitoring with the model evaluation capability for continuously assessing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the effectiveness performance </a:t>
            </a:r>
            <a:r>
              <a:rPr lang="en-US" dirty="0"/>
              <a:t>of the deployed model when ground truth labels are available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4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ML pipelines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100753" cy="4648199"/>
          </a:xfrm>
        </p:spPr>
        <p:txBody>
          <a:bodyPr/>
          <a:lstStyle/>
          <a:p>
            <a:r>
              <a:rPr lang="en-US" dirty="0"/>
              <a:t>Lets you instrument, orchestrate, and automate complex ML training and prediction pipe-lines </a:t>
            </a:r>
            <a:r>
              <a:rPr lang="en-US" dirty="0" smtClean="0"/>
              <a:t>in production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workflows coordinate different components, where each component performs a specific task in the pipeline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Trigger pipelines on demand, on a schedule, or in response to specified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local interactive execution for debugging during ML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Integrate with the ML metadata tracking capability to capture pipeline execution parameters and to produce artifacts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a set of built-in components for common ML tasks and also allow custom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on different environments, including local machines and scalable cloud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Optionally, provide GUI-based tools for designing and building pipelines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 capability - Model registry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Lets you govern the lifecycle of the ML models in a central repository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the quality of the production models and enables model discovery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Register, organize, track, and version trained and deployed ML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model metadata and runtime dependencies for </a:t>
            </a:r>
            <a:r>
              <a:rPr lang="en-US" dirty="0" err="1"/>
              <a:t>deployability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Maintain model documentation and reporting—for example, using model cards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Integrate with the model evaluation and deployment capability and track online and offline evaluation metrics for the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Govern the model launching process: review, approve, release, and roll back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8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MLOps capability - Dataset and feature repository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719753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Having </a:t>
            </a:r>
            <a:r>
              <a:rPr lang="en-US" dirty="0"/>
              <a:t>a central repository of fresh, high-quality data assets enables shareability, discoverability, and reusability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data consistency for training and 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saves time on data preparation and feature engineering, which typically take up a significant amount of their time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shareability, discoverability, reusability, and versioning of data assets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real-time ingestion and low-latency serving for event streaming and online prediction workloads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high-throughput batch ingestion and serving for extract, transform, load (ETL) processes and model training, and for scoring workloads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feature versioning for point-in-time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various data modalities, including tabular data, images, and text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ML data assets can be managed at the entity features level or at the full dataset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repository might contain an entity called customer, which includes features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like </a:t>
            </a:r>
            <a:r>
              <a:rPr lang="en-US" dirty="0"/>
              <a:t>age group, postal code, and gender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Dataset repository might include a customer churn dataset,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includes features from the customer and product entities, as well as purchase- and web-activity event </a:t>
            </a:r>
            <a:r>
              <a:rPr lang="en-US" dirty="0" smtClean="0"/>
              <a:t>logs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Lets you unify the definition and the storage of the ML data </a:t>
            </a:r>
            <a:r>
              <a:rPr lang="en-US" dirty="0" smtClean="0"/>
              <a:t>assets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MLOps capability -  ML metadata and artifact tracking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Various types of ML artifacts are produced in different processes of the MLOps lifecycle,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including descriptive statistics and data schemas, trained models, and evaluation results</a:t>
            </a:r>
          </a:p>
          <a:p>
            <a:endParaRPr lang="en-US" dirty="0"/>
          </a:p>
          <a:p>
            <a:r>
              <a:rPr lang="en-US" dirty="0"/>
              <a:t>ML metadata is the information about these artifacts,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including their location, types, properties, and associations to experiments and runs</a:t>
            </a:r>
          </a:p>
          <a:p>
            <a:endParaRPr lang="en-US" dirty="0"/>
          </a:p>
          <a:p>
            <a:r>
              <a:rPr lang="en-US" dirty="0"/>
              <a:t>The ML metadata and artifact tracking capability is foundational to all other MLOps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reproducibility and debugging of complex ML tasks and pipelines</a:t>
            </a:r>
          </a:p>
          <a:p>
            <a:endParaRPr lang="en-US" dirty="0"/>
          </a:p>
          <a:p>
            <a:r>
              <a:rPr lang="en-US" dirty="0"/>
              <a:t>Key functionalities: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traceability and lineage tracking of ML artifacts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Share and track experimentation and pipeline parameter configurations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Store, access, investigate, visualize, download, and archive ML artifacts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Integrate with all other MLOps capabilities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4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don’t make it into production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966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Only one in two organizations has moved beyond pilots and proofs of concept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Moreover, 72% of a cohort of organizations that began AI pilots before 2019 have not been able to deploy even a single application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Algorithmia’s</a:t>
            </a:r>
            <a:r>
              <a:rPr lang="en-US" dirty="0"/>
              <a:t> survey of the state of enterprise machine learning found that 55% of companies surveyed have not deployed an ML model</a:t>
            </a:r>
          </a:p>
          <a:p>
            <a:endParaRPr lang="en-US" dirty="0"/>
          </a:p>
          <a:p>
            <a:r>
              <a:rPr lang="en-US" dirty="0"/>
              <a:t>This is due to a variety of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Teams engage in a high degree of manual and one-off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 not have reusable or reproducible components,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processes involve difficulties in handoffs between data scientists and IT</a:t>
            </a:r>
          </a:p>
          <a:p>
            <a:endParaRPr lang="en-US" dirty="0"/>
          </a:p>
          <a:p>
            <a:r>
              <a:rPr lang="en-US" dirty="0"/>
              <a:t>Deloitte identified </a:t>
            </a:r>
            <a:r>
              <a:rPr lang="en-US" dirty="0">
                <a:solidFill>
                  <a:srgbClr val="FF0000"/>
                </a:solidFill>
              </a:rPr>
              <a:t>lack of talent and integration issues </a:t>
            </a:r>
            <a:r>
              <a:rPr lang="en-US" dirty="0"/>
              <a:t>as factors that can stall or derail AI initiatives</a:t>
            </a:r>
          </a:p>
          <a:p>
            <a:r>
              <a:rPr lang="en-US" dirty="0" err="1"/>
              <a:t>Algorithmia’s</a:t>
            </a:r>
            <a:r>
              <a:rPr lang="en-US" dirty="0"/>
              <a:t> survey highlighted that </a:t>
            </a:r>
            <a:r>
              <a:rPr lang="en-US" dirty="0">
                <a:solidFill>
                  <a:srgbClr val="FF0000"/>
                </a:solidFill>
              </a:rPr>
              <a:t>challenges in deployment, scaling, and versioning efforts </a:t>
            </a:r>
            <a:r>
              <a:rPr lang="en-US" dirty="0"/>
              <a:t>still hinder teams from getting value from their investments in ML</a:t>
            </a:r>
          </a:p>
          <a:p>
            <a:r>
              <a:rPr lang="en-US" dirty="0"/>
              <a:t>Capgemini Research noted that </a:t>
            </a:r>
            <a:r>
              <a:rPr lang="en-US" dirty="0">
                <a:solidFill>
                  <a:srgbClr val="FF0000"/>
                </a:solidFill>
              </a:rPr>
              <a:t>the top three challenges </a:t>
            </a:r>
            <a:r>
              <a:rPr lang="en-US" dirty="0"/>
              <a:t>faced by organizations in achieving deployments at scale are </a:t>
            </a:r>
            <a:r>
              <a:rPr lang="en-US" dirty="0">
                <a:solidFill>
                  <a:srgbClr val="FF0000"/>
                </a:solidFill>
              </a:rPr>
              <a:t>lack of mid- to senior-level talent, lack of change-management processes, and lack of strong governance models for achieving scale.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they do, they break because they fail to adapt to changes in the environment.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Complexities of ML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Complexities include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Preparing and maintaining high-quality data for training ML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Tracking models in production to detect performance degradation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Performing ongoing experimentation of new data sources, ML algorithms, and </a:t>
            </a:r>
            <a:r>
              <a:rPr lang="en-US" dirty="0" err="1"/>
              <a:t>hyperparameters</a:t>
            </a:r>
            <a:r>
              <a:rPr lang="en-US" dirty="0"/>
              <a:t>, and then tracking these experiments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Maintaining the veracity of models by continuously retraining them on fresh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Avoiding training-serving skews that are due to inconsistencies in data and in runtime dependencies between training environments and serving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Handling concerns about model fairness and adversarial attacks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engineering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common theme is that ML systems cannot be built in an ad hoc manner,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isolated from other IT initiatives like DataOps and DevOps</a:t>
            </a:r>
          </a:p>
          <a:p>
            <a:r>
              <a:rPr lang="en-US" dirty="0"/>
              <a:t>Also cannot be built without adopting and applying sound software engineering practices,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while taking into account the factors that make operationalizing ML different from operationalizing other types of </a:t>
            </a:r>
          </a:p>
          <a:p>
            <a:pPr marL="457200" lvl="1" indent="0">
              <a:buNone/>
            </a:pPr>
            <a:r>
              <a:rPr lang="en-US" dirty="0" smtClean="0"/>
              <a:t>software</a:t>
            </a:r>
            <a:endParaRPr lang="en-US" dirty="0"/>
          </a:p>
          <a:p>
            <a:endParaRPr lang="en-US" dirty="0"/>
          </a:p>
          <a:p>
            <a:r>
              <a:rPr lang="en-US" dirty="0"/>
              <a:t>Organizations need an automated and streamlined ML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 the organization successfully deploy ML models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manage risk when organizations scale the number of ML applications to more use cases in changing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ensure that the applications are still in line with business goals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is where ML engineering can be essential!</a:t>
            </a:r>
          </a:p>
          <a:p>
            <a:pPr lvl="1"/>
            <a:r>
              <a:rPr lang="en-US" dirty="0"/>
              <a:t>ML engineering is at the </a:t>
            </a:r>
            <a:r>
              <a:rPr lang="en-US" dirty="0">
                <a:solidFill>
                  <a:srgbClr val="FF0000"/>
                </a:solidFill>
              </a:rPr>
              <a:t>center of building ML-enabled systems</a:t>
            </a:r>
            <a:r>
              <a:rPr lang="en-US" dirty="0"/>
              <a:t>, which </a:t>
            </a:r>
            <a:r>
              <a:rPr lang="en-US" dirty="0">
                <a:solidFill>
                  <a:srgbClr val="FF0000"/>
                </a:solidFill>
              </a:rPr>
              <a:t>concerns the development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operationalizing </a:t>
            </a:r>
            <a:r>
              <a:rPr lang="en-US" dirty="0">
                <a:solidFill>
                  <a:srgbClr val="FF0000"/>
                </a:solidFill>
              </a:rPr>
              <a:t>of production-grade ML systems</a:t>
            </a:r>
          </a:p>
          <a:p>
            <a:pPr lvl="2"/>
            <a:r>
              <a:rPr lang="en-US" dirty="0"/>
              <a:t>provides a </a:t>
            </a:r>
            <a:r>
              <a:rPr lang="en-US" dirty="0">
                <a:solidFill>
                  <a:srgbClr val="FF0000"/>
                </a:solidFill>
              </a:rPr>
              <a:t>superset of the discipline of software engineering </a:t>
            </a:r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handles the unique complexities of the practical </a:t>
            </a:r>
            <a:endParaRPr lang="en-US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applications </a:t>
            </a:r>
            <a:r>
              <a:rPr lang="en-US" dirty="0">
                <a:solidFill>
                  <a:srgbClr val="FF0000"/>
                </a:solidFill>
              </a:rPr>
              <a:t>of ML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MLOps is a methodology for ML engineering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unifies ML system development (the ML element) with ML system operations (the Ops element)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advocates formalizing and (when beneficial) automating critical steps of ML system construction</a:t>
            </a:r>
          </a:p>
          <a:p>
            <a:endParaRPr lang="en-US" dirty="0"/>
          </a:p>
          <a:p>
            <a:r>
              <a:rPr lang="en-US" dirty="0"/>
              <a:t>MLOps provides a set of standardized processes and technology capabilities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building, deploying, and operationalizing ML systems rapidly and reliably</a:t>
            </a:r>
          </a:p>
          <a:p>
            <a:endParaRPr lang="en-US" dirty="0"/>
          </a:p>
          <a:p>
            <a:r>
              <a:rPr lang="en-US" dirty="0"/>
              <a:t>MLOps supports ML development and deployment in the way that DevOps and DataOps support application engineering 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 </a:t>
            </a:r>
            <a:r>
              <a:rPr lang="en-US" dirty="0"/>
              <a:t>engineering (analytics)!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deploy an ML model, also need to worry about changes in the data, changes in the model, users trying to game the system, and so on</a:t>
            </a:r>
          </a:p>
          <a:p>
            <a:endParaRPr lang="en-US" dirty="0"/>
          </a:p>
          <a:p>
            <a:r>
              <a:rPr lang="en-US" dirty="0"/>
              <a:t>MLOps practices can result in the following benefits over systems that do not follow MLOps practices: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Shorter development cycles, and as a result, shorter time to market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Better collaboration between teams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Increased reliability, performance, scalability, and security of ML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Streamlined operational and governance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Increased return on investment of ML projects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ML-enabled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Multifaceted undertaking that combines data engineering, ML engineering, and application engineering tasks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76" y="2281237"/>
            <a:ext cx="7019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ML-enabled </a:t>
            </a:r>
            <a:r>
              <a:rPr lang="en-IN" dirty="0" smtClean="0"/>
              <a:t>system(2)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00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engineering involves ingesting, integrating, curating, and refining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facilitate a broad spectrum of operational tasks, data analytics tasks, and ML tasks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an organization does not have robust data engineering processes and technologies,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might not be set up for success with downstream business intelligence, advanced analytics, or ML projects</a:t>
            </a:r>
          </a:p>
          <a:p>
            <a:endParaRPr lang="en-US" dirty="0"/>
          </a:p>
          <a:p>
            <a:r>
              <a:rPr lang="en-US" dirty="0"/>
              <a:t>ML models are built and deployed in production using curated data that is usually created by the data engineering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models do not operate in silos</a:t>
            </a:r>
            <a:r>
              <a:rPr lang="en-US" dirty="0" smtClean="0"/>
              <a:t>, they </a:t>
            </a:r>
            <a:r>
              <a:rPr lang="en-US" dirty="0"/>
              <a:t>are components of, and support, a large range of application systems,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business intelligence systems, line of business applications, process control systems, and embedded systems</a:t>
            </a:r>
          </a:p>
          <a:p>
            <a:endParaRPr lang="en-US" dirty="0"/>
          </a:p>
          <a:p>
            <a:r>
              <a:rPr lang="en-US" dirty="0"/>
              <a:t>Integrating an ML model into an application is a critical task involves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making </a:t>
            </a:r>
            <a:r>
              <a:rPr lang="en-US" dirty="0"/>
              <a:t>sure first that the </a:t>
            </a:r>
            <a:r>
              <a:rPr lang="en-US" dirty="0" smtClean="0"/>
              <a:t>deployed </a:t>
            </a:r>
            <a:r>
              <a:rPr lang="en-US" dirty="0"/>
              <a:t>model is used effectively by the applications,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monitoring </a:t>
            </a:r>
            <a:r>
              <a:rPr lang="en-US" dirty="0"/>
              <a:t>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also collect and monitor relevant business KPIs which helps in understanding the impact of the ML model on the business and adapt accordingly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Multifaceted </a:t>
            </a:r>
            <a:r>
              <a:rPr lang="en-US" dirty="0"/>
              <a:t>undertaking that combines data engineering, ML engineering, and application engineering tasks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6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MLOps lifecycle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Encompasses </a:t>
            </a:r>
            <a:r>
              <a:rPr lang="en-US" dirty="0"/>
              <a:t>seven integrated and iterative processes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690687"/>
            <a:ext cx="4286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3237</TotalTime>
  <Words>3127</Words>
  <Application>Microsoft Office PowerPoint</Application>
  <PresentationFormat>Widescreen</PresentationFormat>
  <Paragraphs>312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MLOps life-cycle, process and capabilities</vt:lpstr>
      <vt:lpstr>Google Cloud’s AI Adoption Framework</vt:lpstr>
      <vt:lpstr>Models don’t make it into production</vt:lpstr>
      <vt:lpstr>Complexities of ML application</vt:lpstr>
      <vt:lpstr>ML engineering</vt:lpstr>
      <vt:lpstr>MLOps</vt:lpstr>
      <vt:lpstr>Building an ML-enabled system</vt:lpstr>
      <vt:lpstr>Building an ML-enabled system(2)</vt:lpstr>
      <vt:lpstr>The MLOps lifecycle</vt:lpstr>
      <vt:lpstr>The MLOps lifecycle(2)</vt:lpstr>
      <vt:lpstr>MLOps: An end-to-end workflow</vt:lpstr>
      <vt:lpstr>MLOps: An end-to-end workflow(2)</vt:lpstr>
      <vt:lpstr>MLOps: An end-to-end workflow(3)</vt:lpstr>
      <vt:lpstr>MLOps capabilities</vt:lpstr>
      <vt:lpstr>MLOps capabilities(2)</vt:lpstr>
      <vt:lpstr>MLOps capability - Experimentation </vt:lpstr>
      <vt:lpstr>MLOps capability - Data processing </vt:lpstr>
      <vt:lpstr>MLOps capability -  Model training</vt:lpstr>
      <vt:lpstr>MLOps capability - Model evaluation</vt:lpstr>
      <vt:lpstr>MLOps capability - Model serving</vt:lpstr>
      <vt:lpstr>MLOps capability - Online experimentation</vt:lpstr>
      <vt:lpstr>MLOps capability - Model monitoring </vt:lpstr>
      <vt:lpstr>MLOps capability - ML pipelines </vt:lpstr>
      <vt:lpstr>MLOps capability - Model registry</vt:lpstr>
      <vt:lpstr>MLOps capability - Dataset and feature repository </vt:lpstr>
      <vt:lpstr>MLOps capability -  ML metadata and artifact tracking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254</cp:revision>
  <dcterms:created xsi:type="dcterms:W3CDTF">2018-10-16T06:13:57Z</dcterms:created>
  <dcterms:modified xsi:type="dcterms:W3CDTF">2023-09-12T08:56:05Z</dcterms:modified>
</cp:coreProperties>
</file>